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2" r:id="rId3"/>
    <p:sldId id="263" r:id="rId4"/>
    <p:sldId id="265" r:id="rId5"/>
    <p:sldId id="257" r:id="rId6"/>
    <p:sldId id="258" r:id="rId7"/>
    <p:sldId id="259" r:id="rId8"/>
    <p:sldId id="260" r:id="rId9"/>
    <p:sldId id="264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4" d="100"/>
          <a:sy n="114" d="100"/>
        </p:scale>
        <p:origin x="-1470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01111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406375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157530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27161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32363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323815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243913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230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889358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926324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963225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9E24A1-4AF7-4E5B-861C-BDA12D948F30}" type="datetimeFigureOut">
              <a:rPr lang="ru-RU" smtClean="0"/>
              <a:t>03.08.2022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519660-DE8C-40F3-8342-DAC2612881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871571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844825"/>
            <a:ext cx="7772400" cy="1755626"/>
          </a:xfrm>
        </p:spPr>
        <p:txBody>
          <a:bodyPr>
            <a:noAutofit/>
          </a:bodyPr>
          <a:lstStyle/>
          <a:p>
            <a:r>
              <a:rPr lang="ru-RU" sz="2400" b="1" i="0" u="none" strike="noStrike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федеральном проекте "Современный облик сельских территорий" государственной программы Российской Федерации "Комплексное развитие сельских территорий"</a:t>
            </a:r>
            <a:r>
              <a:rPr lang="ru-RU" sz="2400" b="0" i="0" u="none" strike="noStrike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/>
            </a:r>
            <a:br>
              <a:rPr lang="ru-RU" sz="2400" b="0" i="0" u="none" strike="noStrike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805475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04664"/>
            <a:ext cx="8229600" cy="418058"/>
          </a:xfrm>
        </p:spPr>
        <p:txBody>
          <a:bodyPr anchor="t">
            <a:normAutofit fontScale="90000"/>
          </a:bodyPr>
          <a:lstStyle/>
          <a:p>
            <a:r>
              <a:rPr lang="ru-RU" sz="1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Проект комплексного развития сельских территорий (сельских агломераций) </a:t>
            </a:r>
            <a:endParaRPr lang="ru-RU" sz="1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2915" y="980728"/>
            <a:ext cx="8229600" cy="1152128"/>
          </a:xfrm>
          <a:ln w="19050">
            <a:solidFill>
              <a:schemeClr val="tx1"/>
            </a:solidFill>
          </a:ln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sz="1600" b="0" i="0" u="none" strike="noStrike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комплекс мероприятий, реализуемых на сельских территориях или на территории сельских агломераций, направленных на достижение целей федерального проекта "Современный облик сельских территорий" государственной программы Российской Федерации "Комплексное развитие сельских территорий"</a:t>
            </a: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539552" y="2420888"/>
            <a:ext cx="8229600" cy="795774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1600" b="1" i="0" u="none" strike="noStrike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Цели федерального проекта "Современный облик сельских территорий" государственной программы Российской Федерации</a:t>
            </a:r>
          </a:p>
          <a:p>
            <a:r>
              <a:rPr lang="ru-RU" sz="1600" b="1" i="0" u="none" strike="noStrike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"Комплексное развитие сельских территорий"</a:t>
            </a:r>
            <a:endParaRPr lang="ru-RU" sz="1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Объект 2"/>
          <p:cNvSpPr txBox="1">
            <a:spLocks/>
          </p:cNvSpPr>
          <p:nvPr/>
        </p:nvSpPr>
        <p:spPr>
          <a:xfrm>
            <a:off x="539552" y="3537012"/>
            <a:ext cx="8229600" cy="1656184"/>
          </a:xfrm>
          <a:prstGeom prst="rect">
            <a:avLst/>
          </a:prstGeom>
          <a:ln w="19050">
            <a:solidFill>
              <a:schemeClr val="tx1"/>
            </a:solidFill>
          </a:ln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sz="1600" b="0" i="0" u="none" strike="noStrike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доля сельского населения в общей численности населения Российской Федерации должна составить к 2025 году 25,2%;</a:t>
            </a:r>
          </a:p>
          <a:p>
            <a:pPr algn="just"/>
            <a:r>
              <a:rPr lang="ru-RU" sz="1600" b="0" i="0" u="none" strike="noStrike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соотношение среднемесячных располагаемых ресурсов сельского и городского домохозяйств должно возрасти к 2025 году до 72,8%;</a:t>
            </a:r>
          </a:p>
          <a:p>
            <a:pPr algn="just"/>
            <a:r>
              <a:rPr lang="ru-RU" sz="1600" b="0" i="0" u="none" strike="noStrike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доля общей площади благоустроенных жилых помещений в сельских населенных пунктах должна достичь к 2025 году 48%.</a:t>
            </a:r>
          </a:p>
          <a:p>
            <a:pPr algn="just"/>
            <a:endParaRPr lang="ru-RU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75473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04664"/>
            <a:ext cx="8229600" cy="418058"/>
          </a:xfrm>
        </p:spPr>
        <p:txBody>
          <a:bodyPr anchor="t">
            <a:normAutofit/>
          </a:bodyPr>
          <a:lstStyle/>
          <a:p>
            <a:r>
              <a:rPr lang="ru-RU" sz="1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Территории реализация проектов комплексного развития</a:t>
            </a:r>
            <a:endParaRPr lang="ru-RU" sz="1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2915" y="980728"/>
            <a:ext cx="8229600" cy="2592288"/>
          </a:xfrm>
          <a:ln w="19050">
            <a:solidFill>
              <a:schemeClr val="tx1"/>
            </a:solidFill>
          </a:ln>
        </p:spPr>
        <p:txBody>
          <a:bodyPr>
            <a:noAutofit/>
          </a:bodyPr>
          <a:lstStyle/>
          <a:p>
            <a:pPr algn="just"/>
            <a:r>
              <a:rPr lang="ru-RU" sz="1600" b="1" i="0" u="none" strike="noStrike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сельские территории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– сельское поселение, отдельные сельские населенные пункты в границах одного муниципального района (муниципального округа), отдельные сельские населенные пункты в границах одного городского поселения. Количество сельских населенных пунктов в составе проекта не ограничено;</a:t>
            </a:r>
          </a:p>
          <a:p>
            <a:pPr algn="just"/>
            <a:r>
              <a:rPr lang="ru-RU" sz="1600" b="1" i="0" u="none" strike="noStrike" baseline="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сельские агломерации</a:t>
            </a:r>
            <a:r>
              <a:rPr lang="ru-RU" sz="1600" b="0" i="0" u="none" strike="noStrik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– поселок городского типа или город с численностью постоянно проживающего населения до 30 тыс. человек </a:t>
            </a:r>
            <a:r>
              <a:rPr lang="ru-RU" sz="1600" b="1" i="0" u="none" strike="noStrik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+</a:t>
            </a:r>
            <a:r>
              <a:rPr lang="ru-RU" sz="1600" b="0" i="0" u="none" strike="noStrike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примыкающие друг к другу сельские населенные пункты, данные сельские населенные пункты должны граничить с поселком городского типа или городом. Сельские населенные пункты могут находится в составе разных поселений, но одного муниципального района (муниципального округа).</a:t>
            </a:r>
          </a:p>
        </p:txBody>
      </p:sp>
      <p:sp>
        <p:nvSpPr>
          <p:cNvPr id="6" name="Заголовок 1"/>
          <p:cNvSpPr txBox="1">
            <a:spLocks/>
          </p:cNvSpPr>
          <p:nvPr/>
        </p:nvSpPr>
        <p:spPr>
          <a:xfrm>
            <a:off x="484809" y="3789040"/>
            <a:ext cx="8229600" cy="418058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1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Участники федерального проекта</a:t>
            </a:r>
            <a:endParaRPr lang="ru-RU" sz="1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Объект 2"/>
          <p:cNvSpPr txBox="1">
            <a:spLocks/>
          </p:cNvSpPr>
          <p:nvPr/>
        </p:nvSpPr>
        <p:spPr>
          <a:xfrm>
            <a:off x="484809" y="4293096"/>
            <a:ext cx="8229600" cy="882774"/>
          </a:xfrm>
          <a:prstGeom prst="rect">
            <a:avLst/>
          </a:prstGeom>
          <a:ln w="1905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администрации муниципальных районов (муниципальных округов);</a:t>
            </a:r>
          </a:p>
          <a:p>
            <a:r>
              <a:rPr lang="ru-RU" sz="1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администрации сельских (городских) поселений.</a:t>
            </a:r>
            <a:endParaRPr lang="ru-RU" sz="1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58642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3568" y="332657"/>
            <a:ext cx="7772400" cy="1080120"/>
          </a:xfrm>
        </p:spPr>
        <p:txBody>
          <a:bodyPr anchor="t">
            <a:norm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Возможные подходы по развитию территории</a:t>
            </a:r>
            <a:b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 помощью проектов комплексного развития сельских территорий (сельских агломераций)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286859" y="1700808"/>
            <a:ext cx="6400800" cy="936104"/>
          </a:xfrm>
          <a:ln w="19050">
            <a:solidFill>
              <a:schemeClr val="tx1"/>
            </a:solidFill>
          </a:ln>
        </p:spPr>
        <p:txBody>
          <a:bodyPr>
            <a:normAutofit/>
          </a:bodyPr>
          <a:lstStyle/>
          <a:p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развитие 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социальной инфраструктуры + развитие инженерной инфраструктуры</a:t>
            </a:r>
          </a:p>
        </p:txBody>
      </p:sp>
      <p:sp>
        <p:nvSpPr>
          <p:cNvPr id="4" name="Подзаголовок 2"/>
          <p:cNvSpPr txBox="1">
            <a:spLocks/>
          </p:cNvSpPr>
          <p:nvPr/>
        </p:nvSpPr>
        <p:spPr>
          <a:xfrm>
            <a:off x="1286859" y="4077072"/>
            <a:ext cx="6400800" cy="670480"/>
          </a:xfrm>
          <a:prstGeom prst="rect">
            <a:avLst/>
          </a:prstGeom>
          <a:ln w="1905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развитие социальной инфраструктуры</a:t>
            </a: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Подзаголовок 2"/>
          <p:cNvSpPr txBox="1">
            <a:spLocks/>
          </p:cNvSpPr>
          <p:nvPr/>
        </p:nvSpPr>
        <p:spPr>
          <a:xfrm>
            <a:off x="1274917" y="3001154"/>
            <a:ext cx="6400800" cy="648072"/>
          </a:xfrm>
          <a:prstGeom prst="rect">
            <a:avLst/>
          </a:prstGeom>
          <a:ln w="19050">
            <a:solidFill>
              <a:schemeClr val="tx1"/>
            </a:solidFill>
          </a:ln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развитие инженерной инфраструктуры</a:t>
            </a: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9725532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7"/>
            <a:ext cx="4978896" cy="1299413"/>
          </a:xfrm>
        </p:spPr>
        <p:txBody>
          <a:bodyPr anchor="t">
            <a:noAutofit/>
          </a:bodyPr>
          <a:lstStyle/>
          <a:p>
            <a:pPr algn="just"/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Мероприятия, предусмотренные проектом, должны быть направлены на реализацию следующих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направлений (</a:t>
            </a:r>
            <a:r>
              <a:rPr lang="ru-RU" sz="16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постановление Правительства Российской Федерации от 31.05.2019 № 696, Приложение № 11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):</a:t>
            </a:r>
            <a:endParaRPr lang="ru-RU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6012160" y="260648"/>
            <a:ext cx="2627784" cy="114300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2000" b="1" dirty="0" smtClean="0">
                <a:solidFill>
                  <a:srgbClr val="0033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СОЦИАЛЬНАЯ</a:t>
            </a:r>
          </a:p>
          <a:p>
            <a:r>
              <a:rPr lang="ru-RU" sz="2000" b="1" dirty="0" smtClean="0">
                <a:solidFill>
                  <a:srgbClr val="0033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ИНФРАСТРУКТУРА</a:t>
            </a:r>
            <a:endParaRPr lang="ru-RU" sz="2000" b="1" dirty="0">
              <a:solidFill>
                <a:srgbClr val="00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539552" y="1589593"/>
            <a:ext cx="4256369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1. Строительство и реконструкция,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капитальный ремонт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государственных и муниципальных объектов:</a:t>
            </a:r>
          </a:p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дошкольных образовательных организаций;</a:t>
            </a:r>
          </a:p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общеобразовательных организаций;</a:t>
            </a:r>
          </a:p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организаций дополнительного образования;</a:t>
            </a:r>
          </a:p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структурных подразделений больниц;</a:t>
            </a:r>
          </a:p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организаций культурно-досугового типа;</a:t>
            </a:r>
          </a:p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физкультурно-спортивных организаций;</a:t>
            </a:r>
          </a:p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организаций социального обслуживания;</a:t>
            </a:r>
          </a:p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ветеринарных лечебниц и ветеринарных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пунктов (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участков);</a:t>
            </a:r>
          </a:p>
        </p:txBody>
      </p:sp>
      <p:sp>
        <p:nvSpPr>
          <p:cNvPr id="7" name="Прямоугольник 6"/>
          <p:cNvSpPr/>
          <p:nvPr/>
        </p:nvSpPr>
        <p:spPr>
          <a:xfrm>
            <a:off x="517844" y="4653136"/>
            <a:ext cx="4176464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2. Приобретение транспортных средств</a:t>
            </a:r>
          </a:p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обеспечения функционирования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существующих или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создаваемых в рамках проекта объектов:</a:t>
            </a:r>
          </a:p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пассажирских автобусов/микроавтобусов;</a:t>
            </a:r>
          </a:p>
          <a:p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• санитарных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автомобилей/комплексов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передвижных медицинских;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4795921" y="1574051"/>
            <a:ext cx="4176464" cy="45089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</a:pP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3. Строительство объектов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для размещения многофункциональных государственных и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муниципальных организаций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4. Приобретение и установка модульных</a:t>
            </a: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конструкций,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оборудования для</a:t>
            </a:r>
          </a:p>
          <a:p>
            <a:pPr>
              <a:spcAft>
                <a:spcPts val="600"/>
              </a:spcAft>
            </a:pP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обеспечения функционирования существующих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или создаваемых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 рамках проекта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объектов</a:t>
            </a:r>
            <a:endParaRPr lang="ru-RU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spcAft>
                <a:spcPts val="600"/>
              </a:spcAft>
            </a:pP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5. Строительство, реконструкция объектов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предназначенных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размещения в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них организаций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народных художественных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промыслов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endParaRPr lang="ru-RU" sz="16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6. Реконструкция, капитальный ремонт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объектов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ремесленной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деятельности, туризма,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находящихся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государственной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или муниципальной собственности;</a:t>
            </a:r>
          </a:p>
        </p:txBody>
      </p:sp>
    </p:spTree>
    <p:extLst>
      <p:ext uri="{BB962C8B-B14F-4D97-AF65-F5344CB8AC3E}">
        <p14:creationId xmlns:p14="http://schemas.microsoft.com/office/powerpoint/2010/main" val="9613211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4978896" cy="1282154"/>
          </a:xfrm>
        </p:spPr>
        <p:txBody>
          <a:bodyPr anchor="t">
            <a:noAutofit/>
          </a:bodyPr>
          <a:lstStyle/>
          <a:p>
            <a:pPr algn="just"/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Мероприятия, предусмотренные проектом, должны быть направлены на реализацию следующих направлений (</a:t>
            </a:r>
            <a:r>
              <a:rPr lang="ru-RU" sz="1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постановление Правительства Российской Федерации от 31.05.2019 № 696, Приложение № 11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):</a:t>
            </a:r>
            <a:endParaRPr lang="ru-RU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6012160" y="260648"/>
            <a:ext cx="2627784" cy="1143000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2000" b="1" dirty="0" smtClean="0">
                <a:solidFill>
                  <a:srgbClr val="0033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ИНЖЕНЕРНАЯ</a:t>
            </a:r>
          </a:p>
          <a:p>
            <a:r>
              <a:rPr lang="ru-RU" sz="2000" b="1" dirty="0" smtClean="0">
                <a:solidFill>
                  <a:srgbClr val="003399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ИНФРАСТРУКТУРА</a:t>
            </a:r>
            <a:endParaRPr lang="ru-RU" sz="2000" b="1" dirty="0">
              <a:solidFill>
                <a:srgbClr val="00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539553" y="1589593"/>
            <a:ext cx="4104456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7.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Строительство, реконструкция и капитальный ремонт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централизованных и</a:t>
            </a:r>
          </a:p>
          <a:p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нецентрализованных систем водоснабжения, водоотведения, канализации, очистных сооружений, станций водоподготовки и</a:t>
            </a:r>
          </a:p>
          <a:p>
            <a:pPr>
              <a:spcAft>
                <a:spcPts val="600"/>
              </a:spcAft>
            </a:pP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водозаборных сооружений;</a:t>
            </a:r>
          </a:p>
          <a:p>
            <a:pPr>
              <a:spcAft>
                <a:spcPts val="600"/>
              </a:spcAft>
            </a:pP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8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Строительство </a:t>
            </a:r>
            <a:r>
              <a:rPr lang="ru-RU" sz="1600" b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блочно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-модульных котельных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 перевод многоквартирных домов на индивидуальное отопление, строительство, реконструкция и капитальный ремонт тепловых сетей;</a:t>
            </a:r>
          </a:p>
          <a:p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9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 Строительство газораспределительных сетей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с распределительными газопроводами низкого и среднего давления;</a:t>
            </a:r>
            <a:endParaRPr lang="ru-RU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4644008" y="1589593"/>
            <a:ext cx="4320480" cy="29546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spcAft>
                <a:spcPts val="600"/>
              </a:spcAft>
            </a:pP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10.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Строительство, приобретение и монтаж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газо-поршневых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установок, газгольдеров;</a:t>
            </a:r>
          </a:p>
          <a:p>
            <a:pPr>
              <a:spcAft>
                <a:spcPts val="600"/>
              </a:spcAft>
            </a:pP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11.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Строительство, реконструкция и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капитальный ремонт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электрических сетей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уличного освещения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установка электрооборудования для уличного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освещения;</a:t>
            </a:r>
          </a:p>
          <a:p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12.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Строительство и оборудование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автономных и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возобновляемых источников энергии;</a:t>
            </a:r>
          </a:p>
          <a:p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13.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Развитие телекоммуникаций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объектов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жилого и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нежилого фонда</a:t>
            </a:r>
          </a:p>
        </p:txBody>
      </p:sp>
    </p:spTree>
    <p:extLst>
      <p:ext uri="{BB962C8B-B14F-4D97-AF65-F5344CB8AC3E}">
        <p14:creationId xmlns:p14="http://schemas.microsoft.com/office/powerpoint/2010/main" val="24139023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44624"/>
            <a:ext cx="4104456" cy="792088"/>
          </a:xfrm>
        </p:spPr>
        <p:txBody>
          <a:bodyPr anchor="t">
            <a:noAutofit/>
          </a:bodyPr>
          <a:lstStyle/>
          <a:p>
            <a:pPr algn="just"/>
            <a:r>
              <a:rPr lang="ru-RU" sz="1600" spc="-3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Расчет баллов по критериям</a:t>
            </a:r>
            <a:br>
              <a:rPr lang="ru-RU" sz="1600" spc="-3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spc="-3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отбора проектов (</a:t>
            </a:r>
            <a:r>
              <a:rPr lang="ru-RU" sz="1600" i="1" spc="-3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Минсельхоза России от 17.11.2021 № 767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ru-RU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6027360" y="17572"/>
            <a:ext cx="2627784" cy="648072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2000" b="1" i="0" u="none" strike="noStrike" baseline="0" dirty="0" smtClean="0">
                <a:solidFill>
                  <a:srgbClr val="008173"/>
                </a:solidFill>
                <a:latin typeface="Montserrat-Bold"/>
              </a:rPr>
              <a:t>КРИТЕРИИ РЕАЛИЗУЕМОСТИ</a:t>
            </a:r>
            <a:endParaRPr lang="ru-RU" sz="2000" b="1" dirty="0">
              <a:solidFill>
                <a:srgbClr val="00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2504983"/>
              </p:ext>
            </p:extLst>
          </p:nvPr>
        </p:nvGraphicFramePr>
        <p:xfrm>
          <a:off x="107504" y="908720"/>
          <a:ext cx="8928991" cy="5852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87720"/>
                <a:gridCol w="1937016"/>
                <a:gridCol w="1008112"/>
                <a:gridCol w="1296143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ru-RU" sz="1000" b="1" i="0" u="none" strike="noStrike" kern="1200" baseline="0" dirty="0" smtClean="0">
                          <a:solidFill>
                            <a:schemeClr val="lt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Наименование критерия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i="0" u="none" strike="noStrike" kern="1200" baseline="0" dirty="0" smtClean="0">
                          <a:solidFill>
                            <a:schemeClr val="lt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Количество баллов по критерию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i="0" u="none" strike="noStrike" kern="1200" baseline="0" dirty="0" smtClean="0">
                          <a:solidFill>
                            <a:schemeClr val="lt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Весовой</a:t>
                      </a:r>
                    </a:p>
                    <a:p>
                      <a:pPr algn="ctr"/>
                      <a:r>
                        <a:rPr lang="ru-RU" sz="1000" b="1" i="0" u="none" strike="noStrike" kern="1200" baseline="0" dirty="0" smtClean="0">
                          <a:solidFill>
                            <a:schemeClr val="lt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коэффициент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i="0" u="none" strike="noStrike" kern="1200" baseline="0" dirty="0" smtClean="0">
                          <a:solidFill>
                            <a:schemeClr val="lt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Максимальный</a:t>
                      </a:r>
                    </a:p>
                    <a:p>
                      <a:pPr algn="ctr"/>
                      <a:r>
                        <a:rPr lang="ru-RU" sz="1000" b="1" i="0" u="none" strike="noStrike" kern="1200" baseline="0" dirty="0" smtClean="0">
                          <a:solidFill>
                            <a:schemeClr val="lt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балл по критерию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1. Доля внебюджетных средств 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</a:t>
                      </a:r>
                      <a:r>
                        <a:rPr lang="ru-RU" sz="1000" b="0" i="0" u="none" strike="noStrike" baseline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общем объеме финансирования проекта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менее 0,01 ед. - 0 баллов;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за каждые 0,01 ед. - 1 балл;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0,1 ед. и более 10 баллов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i="0" u="none" strike="noStrike" kern="1200" baseline="0" dirty="0" smtClean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8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i="0" u="none" strike="noStrike" kern="1200" baseline="0" dirty="0" smtClean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80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2. Доля фактически израсходованных 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2-х лет, предшествующих году начала реализации проекта, средств из внебюджетных источников на разработку ПСД и экспертизы в общей стоимости проекта (</a:t>
                      </a:r>
                      <a:r>
                        <a:rPr lang="en-US" sz="1000" b="0" i="0" u="none" strike="noStrike" baseline="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Pif</a:t>
                      </a:r>
                      <a:r>
                        <a:rPr lang="en-US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менее 0,01 ед. - 0 баллов;</a:t>
                      </a:r>
                    </a:p>
                    <a:p>
                      <a:pPr algn="l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за каждые 0,01 ед. - 1 балл;</a:t>
                      </a:r>
                    </a:p>
                    <a:p>
                      <a:pPr algn="l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0,1 ед. и более 10 баллов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i="0" u="none" strike="noStrike" kern="1200" baseline="0" dirty="0" smtClean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80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3. Продолжительность 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достижения планируемых результатов реализации проекта комплексного развития сельских территорий (сельских агломераций) (Z)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- 1 год - 9 баллов;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- 2 года - 6 баллов;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- 3 года - 3 балла;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более 3 лет - 0 баллов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54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4. Доля жителей сельских территорий 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(сельских агломераций), где планируется реализация проекта комплексного развития сельских территорий (сельских агломераций), поддержавших целесообразность его реализации, по итогам общественного обсуждения в общей численности жителей сельских территорий (сельских агломераций) (</a:t>
                      </a:r>
                      <a:r>
                        <a:rPr lang="ru-RU" sz="1000" b="0" i="0" u="none" strike="noStrike" baseline="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Wtd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менее 0,51 ед. - 0 баллов;</a:t>
                      </a:r>
                    </a:p>
                    <a:p>
                      <a:pPr algn="l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0,51 ед. до 1 ед. – 10</a:t>
                      </a:r>
                      <a:r>
                        <a:rPr lang="ru-RU" sz="100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баллов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5. Уровень занятости 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населения, проживающего на сельских территориях (сельских агломерациях), где планируется реализация проекта комплексного развития сельских территорий (сельских агломераций), к общей численности экономически активного населения (E)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</a:t>
                      </a:r>
                      <a:r>
                        <a:rPr lang="ru-RU" sz="1000" b="0" i="0" u="none" strike="noStrike" spc="-2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менее 0,1 ед. – 0 баллов;</a:t>
                      </a:r>
                    </a:p>
                    <a:p>
                      <a:pPr algn="l"/>
                      <a:r>
                        <a:rPr lang="ru-RU" sz="1000" b="0" i="0" u="none" strike="noStrike" spc="-2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за каждые 0,1 ед. - 1 балл;</a:t>
                      </a:r>
                    </a:p>
                    <a:p>
                      <a:pPr algn="l"/>
                      <a:r>
                        <a:rPr lang="ru-RU" sz="1000" b="0" i="0" u="none" strike="noStrike" spc="-2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</a:t>
                      </a:r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от 0,9 ед. до 1 ед. - 10 баллов</a:t>
                      </a:r>
                      <a:endParaRPr lang="ru-RU" sz="1000" spc="-30" baseline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6. Доля трудоспособного населени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я в общей численности населения сельских территорий (сельских агломераций), где планируется реализация проекта комплексного развития сельских территорий (сельских агломераций) (</a:t>
                      </a:r>
                      <a:r>
                        <a:rPr lang="en-US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K)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менее 0,1 ед. - 0 баллов;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за каждые 0,1 ед. - 1 балл;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0,6 ед. до 1 ед. - 10 баллов</a:t>
                      </a:r>
                      <a:endParaRPr lang="ru-RU" sz="1000" spc="-30" baseline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7. Доля прироста 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постоянных рабочих мест, планируемых к созданию на сельских территориях (сельских агломерациях) в период реализации государственной программы, к общей численности экономически активного населения (</a:t>
                      </a:r>
                      <a:r>
                        <a:rPr lang="ru-RU" sz="1000" b="0" i="0" u="none" strike="noStrike" baseline="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Nwp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менее 0,05 ед. - 0 баллов;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0,05 до 0,09 - 1 балл;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0,1 ед. и более - 10 баллов</a:t>
                      </a:r>
                      <a:endParaRPr lang="ru-RU" sz="1000" spc="-30" baseline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just"/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8. Отношение среднемесячных располагаемых ресурсов 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(доходов) домохозяйств на сельских территориях (сельских агломерациях), где планируется реализация проекта комплексного развития сельских территорий (сельских агломераций) к среднемесячным располагаемым ресурсам (доходам) городских домохозяйств соответствующего субъекта Российской Федерации (</a:t>
                      </a:r>
                      <a:r>
                        <a:rPr lang="ru-RU" sz="1000" b="0" i="0" u="none" strike="noStrike" baseline="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Sd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менее 0,1 ед. - 0 баллов;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за каждые 0,1 ед. - 1 балл;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0,8 ед. и более - 10 баллов.</a:t>
                      </a:r>
                      <a:endParaRPr lang="ru-RU" sz="1000" spc="-30" baseline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64800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44624"/>
            <a:ext cx="3754760" cy="792088"/>
          </a:xfrm>
        </p:spPr>
        <p:txBody>
          <a:bodyPr anchor="t">
            <a:noAutofit/>
          </a:bodyPr>
          <a:lstStyle/>
          <a:p>
            <a:pPr algn="just"/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Расчет баллов по критериям</a:t>
            </a:r>
            <a:b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отбора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проектов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16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</a:t>
            </a:r>
            <a:r>
              <a:rPr lang="ru-RU" sz="1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Минсельхоза России от 17.11.2021 № </a:t>
            </a:r>
            <a:r>
              <a:rPr lang="ru-RU" sz="16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767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ru-RU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5652120" y="17572"/>
            <a:ext cx="3168352" cy="1035164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1600" b="1" i="0" u="none" strike="noStrike" baseline="0" dirty="0" smtClean="0">
                <a:solidFill>
                  <a:srgbClr val="008173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КРИТЕРИИ ЦЕННОСТИ</a:t>
            </a:r>
          </a:p>
          <a:p>
            <a:r>
              <a:rPr lang="ru-RU" sz="1600" b="1" i="0" u="none" strike="noStrike" baseline="0" dirty="0" smtClean="0">
                <a:solidFill>
                  <a:srgbClr val="008173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вклад проектов в</a:t>
            </a:r>
            <a:r>
              <a:rPr lang="ru-RU" sz="1600" b="1" i="0" u="none" strike="noStrike" dirty="0" smtClean="0">
                <a:solidFill>
                  <a:srgbClr val="008173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dirty="0" smtClean="0">
                <a:solidFill>
                  <a:srgbClr val="008173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</a:t>
            </a:r>
            <a:r>
              <a:rPr lang="ru-RU" sz="1600" b="1" i="0" u="none" strike="noStrike" baseline="0" dirty="0" smtClean="0">
                <a:solidFill>
                  <a:srgbClr val="008173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остижение целей</a:t>
            </a:r>
            <a:r>
              <a:rPr lang="ru-RU" sz="1600" b="1" i="0" u="none" strike="noStrike" dirty="0" smtClean="0">
                <a:solidFill>
                  <a:srgbClr val="008173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i="0" u="none" strike="noStrike" baseline="0" dirty="0" smtClean="0">
                <a:solidFill>
                  <a:srgbClr val="008173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Государственной</a:t>
            </a:r>
            <a:r>
              <a:rPr lang="ru-RU" sz="1600" b="1" i="0" u="none" strike="noStrike" dirty="0" smtClean="0">
                <a:solidFill>
                  <a:srgbClr val="008173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i="0" u="none" strike="noStrike" baseline="0" dirty="0" smtClean="0">
                <a:solidFill>
                  <a:srgbClr val="008173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программы</a:t>
            </a:r>
            <a:endParaRPr lang="ru-RU" sz="1600" b="1" dirty="0">
              <a:solidFill>
                <a:srgbClr val="003399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1647019"/>
              </p:ext>
            </p:extLst>
          </p:nvPr>
        </p:nvGraphicFramePr>
        <p:xfrm>
          <a:off x="251518" y="1196752"/>
          <a:ext cx="8640961" cy="52830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80522"/>
                <a:gridCol w="2592288"/>
                <a:gridCol w="1368151"/>
              </a:tblGrid>
              <a:tr h="358449">
                <a:tc>
                  <a:txBody>
                    <a:bodyPr/>
                    <a:lstStyle/>
                    <a:p>
                      <a:pPr algn="ctr"/>
                      <a:r>
                        <a:rPr lang="ru-RU" sz="1000" b="1" i="0" u="none" strike="noStrike" kern="1200" baseline="0" dirty="0" smtClean="0">
                          <a:solidFill>
                            <a:schemeClr val="lt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Наименование критерия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i="0" u="none" strike="noStrike" kern="1200" baseline="0" dirty="0" smtClean="0">
                          <a:solidFill>
                            <a:schemeClr val="lt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Количество баллов</a:t>
                      </a:r>
                    </a:p>
                    <a:p>
                      <a:pPr algn="ctr"/>
                      <a:r>
                        <a:rPr lang="ru-RU" sz="1000" b="1" i="0" u="none" strike="noStrike" kern="1200" baseline="0" dirty="0" smtClean="0">
                          <a:solidFill>
                            <a:schemeClr val="lt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по критерию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i="0" u="none" strike="noStrike" kern="1200" baseline="0" dirty="0" smtClean="0">
                          <a:solidFill>
                            <a:schemeClr val="lt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Максимальный</a:t>
                      </a:r>
                    </a:p>
                    <a:p>
                      <a:pPr algn="ctr"/>
                      <a:r>
                        <a:rPr lang="ru-RU" sz="1000" b="1" i="0" u="none" strike="noStrike" kern="1200" baseline="0" dirty="0" smtClean="0">
                          <a:solidFill>
                            <a:schemeClr val="lt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балл по критерию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496314">
                <a:tc>
                  <a:txBody>
                    <a:bodyPr/>
                    <a:lstStyle/>
                    <a:p>
                      <a:pPr algn="just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 </a:t>
                      </a:r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Вклад проектов</a:t>
                      </a:r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комплексного развития сельских территорий (сельских агломераций) в сохранение доли сельского населения в общей численности населения Российской Федерации на уровне не менее 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25,2</a:t>
                      </a:r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 в 2025 году (</a:t>
                      </a:r>
                      <a:r>
                        <a:rPr lang="ru-RU" sz="100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DCp</a:t>
                      </a:r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- 70 баллов – для вида работ «строительство»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- 60 баллов – для вида работ «реконструкция»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- 50 баллов – для вида работ «капремонт»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- 40 баллов – для вида работ «установка»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- 10 баллов – для вида работ «приобретение»</a:t>
                      </a:r>
                      <a:endParaRPr lang="ru-RU" sz="1000" spc="-30" baseline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496314">
                <a:tc>
                  <a:txBody>
                    <a:bodyPr/>
                    <a:lstStyle/>
                    <a:p>
                      <a:pPr algn="just"/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 Вклад проектов 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комплексного развития сельских территорий (сельских агломераций) в достижение соотношения среднемесячных располагаемых ресурсов сельских и городских домохозяйств до 72,8% в 2025 году (</a:t>
                      </a:r>
                      <a:r>
                        <a:rPr lang="ru-RU" sz="1000" b="0" i="0" u="none" strike="noStrike" baseline="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DCr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Сумма баллов по подкритериям</a:t>
                      </a:r>
                    </a:p>
                    <a:p>
                      <a:pPr algn="ctr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10.1 и 10.2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634179">
                <a:tc>
                  <a:txBody>
                    <a:bodyPr/>
                    <a:lstStyle/>
                    <a:p>
                      <a:pPr algn="just"/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10.1 - количество баллов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присуждаемых проекту в зависимости от количества новых постоянных рабочих мест, планируемых к созданию в период реализации проекта (</a:t>
                      </a:r>
                      <a:r>
                        <a:rPr lang="ru-RU" sz="1000" b="0" i="0" u="none" strike="noStrike" baseline="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Wp+Wipf+Wipp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);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1 до 10 – 10 балл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11 до 50 – 20 балла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51 до 100 – 50 баллов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101 до 200 – 70 баллов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от 201 до 300 – 90 баллов</a:t>
                      </a:r>
                    </a:p>
                    <a:p>
                      <a:pPr algn="l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- 301 и более – 130 баллов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772045">
                <a:tc>
                  <a:txBody>
                    <a:bodyPr/>
                    <a:lstStyle/>
                    <a:p>
                      <a:pPr algn="just"/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10.2 - количество балло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в, присуждаемых проекту в зависимости от наличия в нем мероприятий, связанных с созданием и (или) улучшением коммунальной инфраструктуры на сельских территориях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9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для вида работ «строительство» – 30 баллов</a:t>
                      </a:r>
                    </a:p>
                    <a:p>
                      <a:pPr algn="l"/>
                      <a:r>
                        <a:rPr lang="ru-RU" sz="9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для вида работ «реконструкция» – 20 баллов</a:t>
                      </a:r>
                    </a:p>
                    <a:p>
                      <a:pPr algn="l"/>
                      <a:r>
                        <a:rPr lang="ru-RU" sz="9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для вида работ «капремонт» – 10 баллов</a:t>
                      </a:r>
                      <a:endParaRPr lang="ru-RU" sz="900" spc="-30" baseline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634179">
                <a:tc>
                  <a:txBody>
                    <a:bodyPr/>
                    <a:lstStyle/>
                    <a:p>
                      <a:pPr algn="just"/>
                      <a:r>
                        <a:rPr lang="ru-RU" sz="1000" b="1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11. Вклад мероприятий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входящих в состав проектов комплексного развития сельских территорий (сельских агломераций), в повышение доли общей площади благоустроенных жилых помещений в сельских населенных пунктах до 48% в 2025 году (</a:t>
                      </a:r>
                      <a:r>
                        <a:rPr lang="ru-RU" sz="1000" b="0" i="0" u="none" strike="noStrike" baseline="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DCb</a:t>
                      </a:r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Для отраслевого направления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"коммунальная инфраструктура" присваивается: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- 40 баллов – для вида работ «строительство»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- 30 баллов – для вида работ «реконструкция»</a:t>
                      </a:r>
                    </a:p>
                    <a:p>
                      <a:pPr algn="l"/>
                      <a:r>
                        <a:rPr lang="ru-RU" sz="1000" b="0" i="0" u="none" strike="noStrike" spc="-30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- 20 баллов – для вида работ «капремонт»</a:t>
                      </a:r>
                      <a:endParaRPr lang="ru-RU" sz="1000" spc="-30" baseline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</a:t>
                      </a:r>
                      <a:endParaRPr lang="ru-RU" sz="10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  <a:tr h="634179">
                <a:tc>
                  <a:txBody>
                    <a:bodyPr/>
                    <a:lstStyle/>
                    <a:p>
                      <a:pPr algn="just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Итого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/>
                      <a:r>
                        <a:rPr lang="ru-RU" sz="1000" b="0" i="0" u="none" strike="noStrike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Общий балл проекта комплексного развития сельской территории (сельской агломерации) определяется как сумма баллов по каждому критерию</a:t>
                      </a:r>
                      <a:endParaRPr lang="ru-RU" sz="1000" spc="-30" baseline="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934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025649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066"/>
          </a:xfrm>
        </p:spPr>
        <p:txBody>
          <a:bodyPr anchor="t">
            <a:normAutofit/>
          </a:bodyPr>
          <a:lstStyle/>
          <a:p>
            <a:r>
              <a:rPr lang="ru-RU" sz="18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Процедура конкурсного отбора</a:t>
            </a:r>
            <a:endParaRPr lang="ru-RU" sz="18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908720"/>
            <a:ext cx="8229600" cy="5400599"/>
          </a:xfrm>
        </p:spPr>
        <p:txBody>
          <a:bodyPr>
            <a:noAutofit/>
          </a:bodyPr>
          <a:lstStyle/>
          <a:p>
            <a:pPr marL="0" indent="355600" algn="just">
              <a:buNone/>
            </a:pP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1. Министерство сельского хозяйства Российской Федерации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объявляет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конкурсный отбор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16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</a:t>
            </a:r>
            <a:r>
              <a:rPr lang="ru-RU" sz="16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Минсельхоза России от 17.11.2021 </a:t>
            </a:r>
            <a:r>
              <a:rPr lang="ru-RU" sz="16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№ 767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).</a:t>
            </a:r>
          </a:p>
          <a:p>
            <a:pPr marL="0" indent="355600" algn="just">
              <a:buNone/>
            </a:pP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2. Министерство сельского хозяйства и продовольствия Кировской области проводит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предварительный отбор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проектов в соответствии (</a:t>
            </a:r>
            <a:r>
              <a:rPr lang="ru-RU" sz="1600" i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распоряжение министерства сельского хозяйства и продовольствия Кировской области от 14.12.2021  № 117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):</a:t>
            </a:r>
          </a:p>
          <a:p>
            <a:pPr algn="just">
              <a:buFont typeface="Wingdings" panose="05000000000000000000" pitchFamily="2" charset="2"/>
              <a:buChar char="ü"/>
            </a:pP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направляет извещение в адрес муниципальных районов (муниципальных округов);</a:t>
            </a:r>
          </a:p>
          <a:p>
            <a:pPr algn="just">
              <a:buFont typeface="Wingdings" panose="05000000000000000000" pitchFamily="2" charset="2"/>
              <a:buChar char="ü"/>
            </a:pP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принимает заявки, рассматривает на предмет целевого использования;</a:t>
            </a:r>
          </a:p>
          <a:p>
            <a:pPr algn="just">
              <a:buFont typeface="Wingdings" panose="05000000000000000000" pitchFamily="2" charset="2"/>
              <a:buChar char="ü"/>
            </a:pP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направляет заявки на согласование с профильными органами исполнительной власти на предмет целесообразности реализации мероприятий на той или иной территории;</a:t>
            </a:r>
          </a:p>
          <a:p>
            <a:pPr algn="just">
              <a:buFont typeface="Wingdings" panose="05000000000000000000" pitchFamily="2" charset="2"/>
              <a:buChar char="ü"/>
            </a:pP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направляет запросы в федеральные органы исполнительной власти в части исключения дублирования финансирования мероприятий;</a:t>
            </a:r>
          </a:p>
          <a:p>
            <a:pPr algn="just">
              <a:buFont typeface="Wingdings" panose="05000000000000000000" pitchFamily="2" charset="2"/>
              <a:buChar char="ü"/>
            </a:pP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 итогам рассмотрения документов направляет согласованные проекты в адрес Министерства сельского хозяйства Российской Федерации на конкурсный отбор.</a:t>
            </a:r>
          </a:p>
          <a:p>
            <a:pPr marL="0" indent="0" algn="just">
              <a:buNone/>
            </a:pPr>
            <a:endParaRPr lang="ru-RU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indent="0" algn="just">
              <a:buNone/>
            </a:pP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 предварительный отбор в целях обоснования стоимости проекта допускается представление укрупненного сводного сметного расчета.</a:t>
            </a:r>
          </a:p>
          <a:p>
            <a:pPr marL="0" indent="0" algn="just">
              <a:buNone/>
            </a:pP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Проектная документация должна быть представлена в срок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 1 сентября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года следующим за годом подачи заявки на предварительный отбор, положительное заключение государственной экспертизы </a:t>
            </a:r>
            <a:r>
              <a:rPr lang="ru-RU" sz="1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до 1 </a:t>
            </a:r>
            <a:r>
              <a:rPr lang="ru-RU" sz="1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года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следующим </a:t>
            </a:r>
            <a:r>
              <a:rPr lang="ru-RU" sz="1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годом подачи заявки на предварительный </a:t>
            </a:r>
            <a:r>
              <a:rPr lang="ru-RU" sz="1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отбор.</a:t>
            </a:r>
            <a:endParaRPr lang="ru-RU" sz="1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583683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511</TotalTime>
  <Words>1645</Words>
  <Application>Microsoft Office PowerPoint</Application>
  <PresentationFormat>Экран (4:3)</PresentationFormat>
  <Paragraphs>161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О федеральном проекте "Современный облик сельских территорий" государственной программы Российской Федерации "Комплексное развитие сельских территорий" </vt:lpstr>
      <vt:lpstr>Проект комплексного развития сельских территорий (сельских агломераций) </vt:lpstr>
      <vt:lpstr>Территории реализация проектов комплексного развития</vt:lpstr>
      <vt:lpstr>Возможные подходы по развитию территории с помощью проектов комплексного развития сельских территорий (сельских агломераций)</vt:lpstr>
      <vt:lpstr>Мероприятия, предусмотренные проектом, должны быть направлены на реализацию следующих направлений (постановление Правительства Российской Федерации от 31.05.2019 № 696, Приложение № 11):</vt:lpstr>
      <vt:lpstr>Мероприятия, предусмотренные проектом, должны быть направлены на реализацию следующих направлений (постановление Правительства Российской Федерации от 31.05.2019 № 696, Приложение № 11):</vt:lpstr>
      <vt:lpstr>Расчет баллов по критериям отбора проектов (приказ Минсельхоза России от 17.11.2021 № 767)</vt:lpstr>
      <vt:lpstr>Расчет баллов по критериям отбора проектов (приказ Минсельхоза России от 17.11.2021 № 767)</vt:lpstr>
      <vt:lpstr>Процедура конкурсного отбора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 федеральном проекте "Современный облик сельских территорий" государственной программы Российской Федерации "Комплексное развитие сельских территорий"</dc:title>
  <dc:creator>Admin</dc:creator>
  <cp:lastModifiedBy>Admin</cp:lastModifiedBy>
  <cp:revision>44</cp:revision>
  <cp:lastPrinted>2022-08-02T12:56:38Z</cp:lastPrinted>
  <dcterms:created xsi:type="dcterms:W3CDTF">2022-08-02T06:21:41Z</dcterms:created>
  <dcterms:modified xsi:type="dcterms:W3CDTF">2022-08-03T07:31:47Z</dcterms:modified>
</cp:coreProperties>
</file>

<file path=docProps/thumbnail.jpeg>
</file>