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5" r:id="rId5"/>
    <p:sldId id="257" r:id="rId6"/>
    <p:sldId id="258" r:id="rId7"/>
    <p:sldId id="259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11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3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5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71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3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3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3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3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3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24A1-4AF7-4E5B-861C-BDA12D948F30}" type="datetimeFigureOut">
              <a:rPr lang="ru-RU" smtClean="0"/>
              <a:t>03.08.2022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5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Autofit/>
          </a:bodyPr>
          <a:lstStyle/>
          <a:p>
            <a:r>
              <a:rPr lang="ru-RU" sz="24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федеральном проекте "Современный облик сельских территорий" государственной программы Российской Федерации "Комплексное развитие сельских территорий"</a:t>
            </a:r>
            <a: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5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 anchor="t">
            <a:normAutofit fontScale="90000"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комплексного развития сельских территорий (сельских агломераций)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915" y="980728"/>
            <a:ext cx="8229600" cy="1152128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мероприятий, реализуемых на сельских территориях или на территории сельских агломераций, направленных на достижение целей федерального проекта "Современный облик сельских территорий" государственной программы Российской Федерации "Комплексное развитие сельских территорий"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420888"/>
            <a:ext cx="8229600" cy="7957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федерального проекта "Современный облик сельских территорий" государственной программы Российской Федерации</a:t>
            </a:r>
          </a:p>
          <a:p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"Комплексное развитие сельских территорий"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39552" y="3537012"/>
            <a:ext cx="8229600" cy="165618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сельского населения в общей численности населения Российской Федерации должна составить к 2025 году 25,2%;</a:t>
            </a:r>
          </a:p>
          <a:p>
            <a:pPr algn="just"/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среднемесячных располагаемых ресурсов сельского и городского домохозяйств должно возрасти к 2025 году до 72,8%;</a:t>
            </a:r>
          </a:p>
          <a:p>
            <a:pPr algn="just"/>
            <a:r>
              <a:rPr lang="ru-RU" sz="1600" b="0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общей площади благоустроенных жилых помещений в сельских населенных пунктах должна достичь к 2025 году 48%.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7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реализация проектов комплексного развития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915" y="980728"/>
            <a:ext cx="8229600" cy="2592288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сельские территории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сельское поселение, отдельные сельские населенные пункты в границах одного муниципального района (муниципального округа), отдельные сельские населенные пункты в границах одного городского поселения. Количество сельских населенных пунктов в составе проекта не ограничено;</a:t>
            </a:r>
          </a:p>
          <a:p>
            <a:pPr algn="just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сельские агломерации</a:t>
            </a:r>
            <a:r>
              <a:rPr lang="ru-RU" sz="16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поселок городского типа или город с численностью постоянно проживающего населения до 30 тыс. человек </a:t>
            </a:r>
            <a:r>
              <a:rPr lang="ru-RU" sz="1600" b="1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1600" b="0" i="0" u="none" strike="noStrik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примыкающие друг к другу сельские населенные пункты, данные сельские населенные пункты должны граничить с поселком городского типа или городом. Сельские населенные пункты могут находится в составе разных поселений, но одного муниципального района (муниципального округа).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84809" y="3789040"/>
            <a:ext cx="8229600" cy="4180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федерального проекта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84809" y="4293096"/>
            <a:ext cx="8229600" cy="88277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муниципальных районов (муниципальных округов);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сельских (городских) поселений.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080120"/>
          </a:xfrm>
        </p:spPr>
        <p:txBody>
          <a:bodyPr anchor="t"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подходы по развитию территории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проектов комплексного развития сельских территорий (сельских агломераций)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6859" y="1700808"/>
            <a:ext cx="6400800" cy="936104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инфраструктуры + развитие инженерной инфраструктуры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86859" y="4077072"/>
            <a:ext cx="6400800" cy="67048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социальной инфраструктуры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74917" y="3001154"/>
            <a:ext cx="6400800" cy="64807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инженерной инфраструктуры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255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4978896" cy="1299413"/>
          </a:xfrm>
        </p:spPr>
        <p:txBody>
          <a:bodyPr anchor="t">
            <a:no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предусмотренные проектом, должны быть направлены на реализацию следующих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 (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31.05.2019 № 696, Приложение № 11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12160" y="260648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</a:t>
            </a:r>
          </a:p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</a:t>
            </a:r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589593"/>
            <a:ext cx="425636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Строительство и реконструкция,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ремонт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и муниципальных объектов: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дошкольных образовательных организаций;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общеобразовательных организаций;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организаций дополнительного образования;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структурных подразделений больниц;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организаций культурно-досугового типа;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физкультурно-спортивных организаций;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организаций социального обслуживания;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ветеринарных лечебниц и ветеринарных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 (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участков);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7844" y="4653136"/>
            <a:ext cx="41764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Приобретение транспортных средств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обеспечения функционирования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существующих или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создаваемых в рамках проекта объектов: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пассажирских автобусов/микроавтобусов;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санитарных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автомобилей/комплексов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передвижных медицинских;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95921" y="1574051"/>
            <a:ext cx="4176464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Строительство объектов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размещения многофункциональных государственных 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организаций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Приобретение и установка модульных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конструкций,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</a:t>
            </a:r>
          </a:p>
          <a:p>
            <a:pPr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функционирования существующих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создаваемых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Строительство, реконструкция объектов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размещения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них организаций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народных художественных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промыслов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Реконструкция, капитальный ремонт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ремесленной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туризма,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находящихся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государственной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муниципальной собственности;</a:t>
            </a:r>
          </a:p>
        </p:txBody>
      </p:sp>
    </p:spTree>
    <p:extLst>
      <p:ext uri="{BB962C8B-B14F-4D97-AF65-F5344CB8AC3E}">
        <p14:creationId xmlns:p14="http://schemas.microsoft.com/office/powerpoint/2010/main" val="96132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1282154"/>
          </a:xfrm>
        </p:spPr>
        <p:txBody>
          <a:bodyPr anchor="t">
            <a:no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Мероприятия, предусмотренные проектом, должны быть направлены на реализацию следующих направлений (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31.05.2019 № 696, Приложение № 11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12160" y="260648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ИНЖЕНЕРНАЯ</a:t>
            </a:r>
          </a:p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ИНФРАСТРУКТУРА</a:t>
            </a:r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3" y="1589593"/>
            <a:ext cx="41044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Строительство, реконструкция и капитальный ремонт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централизованных и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нецентрализованных систем водоснабжения, водоотведения, канализации, очистных сооружений, станций водоподготовки и</a:t>
            </a:r>
          </a:p>
          <a:p>
            <a:pPr>
              <a:spcAft>
                <a:spcPts val="6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водозаборных сооружений;</a:t>
            </a:r>
          </a:p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Строительство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блочно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-модульных котельных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перевод многоквартирных домов на индивидуальное отопление, строительство, реконструкция и капитальный ремонт тепловых сетей;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Строительство газораспределительных сетей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распределительными газопроводами низкого и среднего давления;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1589593"/>
            <a:ext cx="432048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Строительство, приобретение и монтаж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газо-поршневых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установок, газгольдеров;</a:t>
            </a:r>
          </a:p>
          <a:p>
            <a:pPr>
              <a:spcAft>
                <a:spcPts val="6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Строительство, реконструкция 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ремонт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электрических сетей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уличного освещения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установка электрооборудования для уличного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освещения;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и оборудование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автономных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возобновляемых источников энергии;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телекоммуникаций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жилого 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нежилого фонда</a:t>
            </a:r>
          </a:p>
        </p:txBody>
      </p:sp>
    </p:spTree>
    <p:extLst>
      <p:ext uri="{BB962C8B-B14F-4D97-AF65-F5344CB8AC3E}">
        <p14:creationId xmlns:p14="http://schemas.microsoft.com/office/powerpoint/2010/main" val="24139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4104456" cy="792088"/>
          </a:xfrm>
        </p:spPr>
        <p:txBody>
          <a:bodyPr anchor="t">
            <a:noAutofit/>
          </a:bodyPr>
          <a:lstStyle/>
          <a:p>
            <a:pPr algn="just"/>
            <a:r>
              <a:rPr lang="ru-RU"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баллов по критериям</a:t>
            </a:r>
            <a:br>
              <a:rPr lang="ru-RU"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отбора проектов (</a:t>
            </a:r>
            <a:r>
              <a:rPr lang="ru-RU" sz="1600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Минсельхоза России от 17.11.2021 № 767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027360" y="17572"/>
            <a:ext cx="2627784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i="0" u="none" strike="noStrike" baseline="0" dirty="0" smtClean="0">
                <a:solidFill>
                  <a:srgbClr val="008173"/>
                </a:solidFill>
                <a:latin typeface="Montserrat-Bold"/>
              </a:rPr>
              <a:t>КРИТЕРИИ РЕАЛИЗУЕМОСТИ</a:t>
            </a:r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504983"/>
              </p:ext>
            </p:extLst>
          </p:nvPr>
        </p:nvGraphicFramePr>
        <p:xfrm>
          <a:off x="107504" y="908720"/>
          <a:ext cx="8928991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7720"/>
                <a:gridCol w="1937016"/>
                <a:gridCol w="1008112"/>
                <a:gridCol w="129614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критерия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баллов по критерию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Весовой</a:t>
                      </a:r>
                    </a:p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коэффициент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Максимальный</a:t>
                      </a:r>
                    </a:p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балл по критерию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Доля внебюджетных средств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000" b="0" i="0" u="none" strike="noStrike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общем объеме финансирования проекта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менее 0,01 ед. - 0 баллов;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 каждые 0,01 ед. - 1 балл;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0,1 ед. и более 10 баллов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Доля фактически израсходованных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2-х лет, предшествующих году начала реализации проекта, средств из внебюджетных источников на разработку ПСД и экспертизы в общей стоимости проекта (</a:t>
                      </a:r>
                      <a:r>
                        <a:rPr lang="en-US" sz="10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Pif</a:t>
                      </a:r>
                      <a:r>
                        <a:rPr lang="en-US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менее 0,01 ед. - 0 баллов;</a:t>
                      </a:r>
                    </a:p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 каждые 0,01 ед. - 1 балл;</a:t>
                      </a:r>
                    </a:p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0,1 ед. и более 10 баллов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Продолжительность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достижения планируемых результатов реализации проекта комплексного развития сельских территорий (сельских агломераций) (Z)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 год - 9 баллов;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 года - 6 баллов;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 года - 3 балла;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более 3 лет - 0 баллов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Доля жителей сельских территорий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(сельских агломераций), где планируется реализация проекта комплексного развития сельских территорий (сельских агломераций), поддержавших целесообразность его реализации, по итогам общественного обсуждения в общей численности жителей сельских территорий (сельских агломераций) (</a:t>
                      </a:r>
                      <a:r>
                        <a:rPr lang="ru-RU" sz="10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Wtd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менее 0,51 ед. - 0 баллов;</a:t>
                      </a:r>
                    </a:p>
                    <a:p>
                      <a:pPr algn="l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0,51 ед. до 1 ед. – 10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Уровень занятости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населения, проживающего на сельских территориях (сельских агломерациях), где планируется реализация проекта комплексного развития сельских территорий (сельских агломераций), к общей численности экономически активного населения (E)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000" b="0" i="0" u="none" strike="noStrike" spc="-2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0,1 ед. – 0 баллов;</a:t>
                      </a:r>
                    </a:p>
                    <a:p>
                      <a:pPr algn="l"/>
                      <a:r>
                        <a:rPr lang="ru-RU" sz="1000" b="0" i="0" u="none" strike="noStrike" spc="-2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 каждые 0,1 ед. - 1 балл;</a:t>
                      </a:r>
                    </a:p>
                    <a:p>
                      <a:pPr algn="l"/>
                      <a:r>
                        <a:rPr lang="ru-RU" sz="1000" b="0" i="0" u="none" strike="noStrike" spc="-2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0,9 ед. до 1 ед. - 10 баллов</a:t>
                      </a:r>
                      <a:endParaRPr lang="ru-RU" sz="10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Доля трудоспособного населени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в общей численности населения сельских территорий (сельских агломераций), где планируется реализация проекта комплексного развития сельских территорий (сельских агломераций) (</a:t>
                      </a:r>
                      <a:r>
                        <a:rPr lang="en-US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менее 0,1 ед. - 0 баллов;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 каждые 0,1 ед. - 1 балл;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0,6 ед. до 1 ед. - 10 баллов</a:t>
                      </a:r>
                      <a:endParaRPr lang="ru-RU" sz="10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 Доля прироста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постоянных рабочих мест, планируемых к созданию на сельских территориях (сельских агломерациях) в период реализации государственной программы, к общей численности экономически активного населения (</a:t>
                      </a:r>
                      <a:r>
                        <a:rPr lang="ru-RU" sz="10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Nwp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менее 0,05 ед. - 0 баллов;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0,05 до 0,09 - 1 балл;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0,1 ед. и более - 10 баллов</a:t>
                      </a:r>
                      <a:endParaRPr lang="ru-RU" sz="10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 Отношение среднемесячных располагаемых ресурсов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(доходов) домохозяйств на сельских территориях (сельских агломерациях), где планируется реализация проекта комплексного развития сельских территорий (сельских агломераций) к среднемесячным располагаемым ресурсам (доходам) городских домохозяйств соответствующего субъекта Российской Федерации (</a:t>
                      </a:r>
                      <a:r>
                        <a:rPr lang="ru-RU" sz="10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менее 0,1 ед. - 0 баллов;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 каждые 0,1 ед. - 1 балл;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0,8 ед. и более - 10 баллов.</a:t>
                      </a:r>
                      <a:endParaRPr lang="ru-RU" sz="10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3754760" cy="792088"/>
          </a:xfrm>
        </p:spPr>
        <p:txBody>
          <a:bodyPr anchor="t">
            <a:no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баллов по критериям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Минсельхоза России от 17.11.2021 №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767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652120" y="17572"/>
            <a:ext cx="3168352" cy="10351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i="0" u="none" strike="noStrike" baseline="0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ЦЕННОСТИ</a:t>
            </a:r>
          </a:p>
          <a:p>
            <a:r>
              <a:rPr lang="ru-RU" sz="1600" b="1" i="0" u="none" strike="noStrike" baseline="0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вклад проектов в</a:t>
            </a:r>
            <a:r>
              <a:rPr lang="ru-RU" sz="1600" b="1" i="0" u="none" strike="noStrike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b="1" i="0" u="none" strike="noStrike" baseline="0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остижение целей</a:t>
            </a:r>
            <a:r>
              <a:rPr lang="ru-RU" sz="1600" b="1" i="0" u="none" strike="noStrike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0" u="none" strike="noStrike" baseline="0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</a:t>
            </a:r>
            <a:r>
              <a:rPr lang="ru-RU" sz="1600" b="1" i="0" u="none" strike="noStrike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0" u="none" strike="noStrike" baseline="0" dirty="0" smtClean="0">
                <a:solidFill>
                  <a:srgbClr val="00817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endParaRPr lang="ru-RU" sz="16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647019"/>
              </p:ext>
            </p:extLst>
          </p:nvPr>
        </p:nvGraphicFramePr>
        <p:xfrm>
          <a:off x="251518" y="1196752"/>
          <a:ext cx="8640961" cy="5283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2"/>
                <a:gridCol w="2592288"/>
                <a:gridCol w="1368151"/>
              </a:tblGrid>
              <a:tr h="358449">
                <a:tc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 критерия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Количество баллов</a:t>
                      </a:r>
                    </a:p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критерию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Максимальный</a:t>
                      </a:r>
                    </a:p>
                    <a:p>
                      <a:pPr algn="ctr"/>
                      <a:r>
                        <a:rPr lang="ru-RU" sz="1000" b="1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балл по критерию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6314">
                <a:tc>
                  <a:txBody>
                    <a:bodyPr/>
                    <a:lstStyle/>
                    <a:p>
                      <a:pPr algn="just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Вклад проектов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комплексного развития сельских территорий (сельских агломераций) в сохранение доли сельского населения в общей численности населения Российской Федерации на уровне не менее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25,2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 2025 году (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DCp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- 70 баллов – для вида работ «строительство»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- 60 баллов – для вида работ «реконструкция»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- 50 баллов – для вида работ «капремонт»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- 40 баллов – для вида работ «установка»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- 10 баллов – для вида работ «приобретение»</a:t>
                      </a:r>
                      <a:endParaRPr lang="ru-RU" sz="10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96314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Вклад проектов 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комплексного развития сельских территорий (сельских агломераций) в достижение соотношения среднемесячных располагаемых ресурсов сельских и городских домохозяйств до 72,8% в 2025 году (</a:t>
                      </a:r>
                      <a:r>
                        <a:rPr lang="ru-RU" sz="10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DCr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баллов по подкритериям</a:t>
                      </a:r>
                    </a:p>
                    <a:p>
                      <a:pPr algn="ctr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 и 10.2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4179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10.1 - количество баллов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присуждаемых проекту в зависимости от количества новых постоянных рабочих мест, планируемых к созданию в период реализации проекта (</a:t>
                      </a:r>
                      <a:r>
                        <a:rPr lang="ru-RU" sz="10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Wp+Wipf+Wipp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);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1 до 10 – 10 балл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11 до 50 – 20 балла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51 до 100 – 50 баллов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101 до 200 – 70 баллов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от 201 до 300 – 90 баллов</a:t>
                      </a:r>
                    </a:p>
                    <a:p>
                      <a:pPr algn="l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- 301 и более – 130 баллов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72045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10.2 - количество балло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в, присуждаемых проекту в зависимости от наличия в нем мероприятий, связанных с созданием и (или) улучшением коммунальной инфраструктуры на сельских территориях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9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для вида работ «строительство» – 30 баллов</a:t>
                      </a:r>
                    </a:p>
                    <a:p>
                      <a:pPr algn="l"/>
                      <a:r>
                        <a:rPr lang="ru-RU" sz="9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для вида работ «реконструкция» – 20 баллов</a:t>
                      </a:r>
                    </a:p>
                    <a:p>
                      <a:pPr algn="l"/>
                      <a:r>
                        <a:rPr lang="ru-RU" sz="9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для вида работ «капремонт» – 10 баллов</a:t>
                      </a:r>
                      <a:endParaRPr lang="ru-RU" sz="9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4179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 Вклад мероприятий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входящих в состав проектов комплексного развития сельских территорий (сельских агломераций), в повышение доли общей площади благоустроенных жилых помещений в сельских населенных пунктах до 48% в 2025 году (</a:t>
                      </a:r>
                      <a:r>
                        <a:rPr lang="ru-RU" sz="10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DCb</a:t>
                      </a:r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отраслевого направления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"коммунальная инфраструктура" присваивается: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- 40 баллов – для вида работ «строительство»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- 30 баллов – для вида работ «реконструкция»</a:t>
                      </a:r>
                    </a:p>
                    <a:p>
                      <a:pPr algn="l"/>
                      <a:r>
                        <a:rPr lang="ru-RU" sz="10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- 20 баллов – для вида работ «капремонт»</a:t>
                      </a:r>
                      <a:endParaRPr lang="ru-RU" sz="10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4179">
                <a:tc>
                  <a:txBody>
                    <a:bodyPr/>
                    <a:lstStyle/>
                    <a:p>
                      <a:pPr algn="just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балл проекта комплексного развития сельской территории (сельской агломерации) определяется как сумма баллов по каждому критерию</a:t>
                      </a:r>
                      <a:endParaRPr lang="ru-RU" sz="10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934</a:t>
                      </a:r>
                      <a:endParaRPr lang="ru-RU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5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 anchor="t">
            <a:norm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конкурсного отбора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400599"/>
          </a:xfrm>
        </p:spPr>
        <p:txBody>
          <a:bodyPr>
            <a:noAutofit/>
          </a:bodyPr>
          <a:lstStyle/>
          <a:p>
            <a:pPr marL="0" indent="35560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Министерство сельского хозяйства Российской Федерации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объявляет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конкурсный отбор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Минсельхоза России от 17.11.2021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767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35560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Министерство сельского хозяйства и продовольствия Кировской области проводит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 отбор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проектов в соответствии (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министерства сельского хозяйства и продовольствия Кировской области от 14.12.2021  № 117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извещение в адрес муниципальных районов (муниципальных округов);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заявки, рассматривает на предмет целевого использования;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заявки на согласование с профильными органами исполнительной власти на предмет целесообразности реализации мероприятий на той или иной территории;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 запросы в федеральные органы исполнительной власти в части исключения дублирования финансирования мероприятий;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итогам рассмотрения документов направляет согласованные проекты в адрес Министерства сельского хозяйства Российской Федерации на конкурсный отбор.</a:t>
            </a:r>
          </a:p>
          <a:p>
            <a:pPr marL="0" indent="0" algn="just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предварительный отбор в целях обоснования стоимости проекта допускается представление укрупненного сводного сметного расчета.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документация должна быть представлена в срок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1 сентября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 следующим за годом подачи заявки на предварительный отбор, положительное заключение государственной экспертизы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1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годом подачи заявки на предварительный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1645</Words>
  <Application>Microsoft Office PowerPoint</Application>
  <PresentationFormat>Экран (4:3)</PresentationFormat>
  <Paragraphs>161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 федеральном проекте "Современный облик сельских территорий" государственной программы Российской Федерации "Комплексное развитие сельских территорий" </vt:lpstr>
      <vt:lpstr>Проект комплексного развития сельских территорий (сельских агломераций) </vt:lpstr>
      <vt:lpstr>Территории реализация проектов комплексного развития</vt:lpstr>
      <vt:lpstr>Возможные подходы по развитию территории с помощью проектов комплексного развития сельских территорий (сельских агломераций)</vt:lpstr>
      <vt:lpstr>Мероприятия, предусмотренные проектом, должны быть направлены на реализацию следующих направлений (постановление Правительства Российской Федерации от 31.05.2019 № 696, Приложение № 11):</vt:lpstr>
      <vt:lpstr>Мероприятия, предусмотренные проектом, должны быть направлены на реализацию следующих направлений (постановление Правительства Российской Федерации от 31.05.2019 № 696, Приложение № 11):</vt:lpstr>
      <vt:lpstr>Расчет баллов по критериям отбора проектов (приказ Минсельхоза России от 17.11.2021 № 767)</vt:lpstr>
      <vt:lpstr>Расчет баллов по критериям отбора проектов (приказ Минсельхоза России от 17.11.2021 № 767)</vt:lpstr>
      <vt:lpstr>Процедура конкурсного отбора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федеральном проекте "Современный облик сельских территорий" государственной программы Российской Федерации "Комплексное развитие сельских территорий"</dc:title>
  <dc:creator>Admin</dc:creator>
  <cp:lastModifiedBy>Admin</cp:lastModifiedBy>
  <cp:revision>44</cp:revision>
  <cp:lastPrinted>2022-08-02T12:56:38Z</cp:lastPrinted>
  <dcterms:created xsi:type="dcterms:W3CDTF">2022-08-02T06:21:41Z</dcterms:created>
  <dcterms:modified xsi:type="dcterms:W3CDTF">2022-08-03T07:31:47Z</dcterms:modified>
</cp:coreProperties>
</file>